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9" r:id="rId6"/>
    <p:sldId id="267" r:id="rId7"/>
    <p:sldId id="258" r:id="rId8"/>
    <p:sldId id="274" r:id="rId9"/>
    <p:sldId id="271" r:id="rId10"/>
    <p:sldId id="287" r:id="rId11"/>
    <p:sldId id="272" r:id="rId12"/>
    <p:sldId id="273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89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00"/>
    <a:srgbClr val="00FA00"/>
    <a:srgbClr val="AB7942"/>
    <a:srgbClr val="FF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61" d="100"/>
          <a:sy n="61" d="100"/>
        </p:scale>
        <p:origin x="188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52AA-CD94-F84A-B462-DD00257B08BB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E71C4-57B9-1444-BFF4-F8FBEA1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E71C4-57B9-1444-BFF4-F8FBEA1DAA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4BF1-3EB6-B258-6E03-05BE5A495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0B845-9C54-5BE7-47D8-B189B09F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89D6-AD4E-E5BF-4906-59D1DA73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205E-FBEC-DCA6-296F-7B317E96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615C-287B-C601-3A38-92861AF4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2B4-119D-F337-5784-C895B477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A63DB-1F6E-5D12-4D45-8D18D8493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1C450-A446-39AB-F1B2-E9618AB7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27AAA-BCA3-3538-DC4E-764BEDB1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1AFF-E234-B9C4-2468-DE442808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17C81-2E60-9490-4078-CC49C7CF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6B5AC-4741-8648-D3FB-2BBFCDE78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AA27-3883-0EFA-5B59-6A6FDE14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C4E1-9751-273F-E9CE-707193CD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F0126-C06A-C5C9-954E-0DADD4E1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0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915F-46CA-D5A5-9608-96945D1E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3C68-F9BE-A56A-B93B-0EFBBBFD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ED2-0F9F-A4AE-F2ED-BFE34057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B90E2-419A-BB96-CDCA-FB87B377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E955-88D3-1F58-AC04-F68B889B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E384-B16A-89B1-8AFA-EFB6EBFA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67947-D7E9-35C6-1705-251EFDEC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7AF7-7322-6CB7-4AD2-5E966C9F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0F9E-5473-E186-0ECB-81251C11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E3A5-404E-9F4B-2112-BF464915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0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05D0-D22A-26C3-978A-D2687AC8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083-E04A-3099-316A-9F43A4BC8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BF44C-C7B9-C914-12CC-602EB2A0B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03E61-07C9-21FC-04DB-3A846E26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C2EE-429A-79CB-C50E-6F362C1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8484A-D304-EFDC-15F9-8F5838CE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8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F7CC-BFB6-6DE7-F17D-795A1DB3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B0A-B190-6BF2-2B10-F2163391E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88673-D866-BC56-1A3A-22CFE9253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5F152-85BB-0EB6-7D15-33952F59B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5C14-9F32-8A55-E4A6-48D5693B3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31A95-AF5E-72A7-141B-2734B817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3741F-AAFC-AD6D-6516-083131D2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49C3F-3088-AC85-9B11-BEF59137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2E01-C21A-93E0-D1A9-B719282D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50E6D-C62A-419E-2CB5-A1624E5C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6DF61-A39B-9C90-C402-2161FC34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4070D-E2D9-4EA5-0407-06EE6833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C70EC-8EB3-AE90-1DA6-1359F4A4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C06B3-E24E-C3E0-91C4-3D43FC00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35116-8A84-C91F-5CAE-EAEF4A9F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07A8-DEB4-3451-9ADB-FB497A6F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A09D-512A-DC76-9A74-F153671D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CE15-B8BD-07F9-CA8F-D050AA7F3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DB59E-28B4-E5EC-2DF3-57DAD03A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F6B53-2A85-0992-7B8A-C37C5C08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880B-8595-E6E8-418C-AA3DE15E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6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3818-AD81-B46D-A6ED-A118D4E4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C2370-6046-F968-AF3E-4B1E97DCB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A5821-6E4E-30E3-C392-22FDDA360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C0F16-BD90-431D-EA50-AE744BA4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1FA98-0132-2B46-66CD-12EF2A4A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EC47-9E78-BDC5-EC6F-E39A18D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4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B91E3-6605-0E2D-0472-3048D3BF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3753-C20E-0D01-A754-6B43519FD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F127-71AC-43D7-298C-471F8E032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0039-0875-F4BD-A245-B0B9E6DC0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C0D9-06E7-8E05-CC59-0D0BAFEE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4%2Fjbc.M801522200" TargetMode="External"/><Relationship Id="rId2" Type="http://schemas.openxmlformats.org/officeDocument/2006/relationships/hyperlink" Target="https://doi.org/10.1074/jbc.M1120872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5746-A433-0E00-8D9B-E2C02FF40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9EC64-3A53-E919-04C4-CF2BBDEBF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1382-DA89-011C-74CD-5478827B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Female (blue) and Male (red) DEGs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323C9-17C2-8261-5227-58E773B2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0523"/>
            <a:ext cx="7772400" cy="48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Understanding the functions of DEGs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5" y="4272526"/>
            <a:ext cx="5291202" cy="249134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with annotated functions are characterized into different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ene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ntology categories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We test to see if our gene set has more genes from a category than expected based on all genes that were tested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73D47-EF1A-B314-3EFD-F3CA191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16446"/>
            <a:ext cx="11876111" cy="272524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E10718-B05B-5E9B-A1CB-20536D015310}"/>
              </a:ext>
            </a:extLst>
          </p:cNvPr>
          <p:cNvSpPr txBox="1">
            <a:spLocks/>
          </p:cNvSpPr>
          <p:nvPr/>
        </p:nvSpPr>
        <p:spPr>
          <a:xfrm>
            <a:off x="6074395" y="4272525"/>
            <a:ext cx="5291202" cy="249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There are 3 major categories of GO terms: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Cellular Component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Biological Process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Molecular Function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Above is an example of enriched ‘Biological Process” terms</a:t>
            </a:r>
          </a:p>
        </p:txBody>
      </p:sp>
    </p:spTree>
    <p:extLst>
      <p:ext uri="{BB962C8B-B14F-4D97-AF65-F5344CB8AC3E}">
        <p14:creationId xmlns:p14="http://schemas.microsoft.com/office/powerpoint/2010/main" val="396239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4673863"/>
            <a:ext cx="4903147" cy="21841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Cellular Component GO terms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that were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sigDEG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in male and female between G85R and WT with same direction of fold change in both sexes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CF473-5BF6-3E75-863A-C4303DC5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" y="1503256"/>
            <a:ext cx="4903147" cy="3116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36C58-6E12-F01A-92C9-99EAA794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50"/>
          <a:stretch/>
        </p:blipFill>
        <p:spPr>
          <a:xfrm>
            <a:off x="5264879" y="1503255"/>
            <a:ext cx="6878126" cy="44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5B779-334C-2BB8-D560-196E71D0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690688"/>
            <a:ext cx="5017021" cy="317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5154267"/>
            <a:ext cx="4903147" cy="10460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Biological Process GO terms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779A4-AC8A-43A1-D7FB-1FB98902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029"/>
          <a:stretch/>
        </p:blipFill>
        <p:spPr>
          <a:xfrm>
            <a:off x="5188707" y="1335782"/>
            <a:ext cx="7003293" cy="55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5238920"/>
            <a:ext cx="4903147" cy="16190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Molecular Function GO terms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EE01-E15D-F649-85A7-8BF1DDCB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1690688"/>
            <a:ext cx="5049035" cy="3193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34F70-4F17-0316-0A7B-3D323104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59"/>
          <a:stretch/>
        </p:blipFill>
        <p:spPr>
          <a:xfrm>
            <a:off x="5248160" y="1690688"/>
            <a:ext cx="6825127" cy="49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2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GO terms in sex specific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0781" y="1963223"/>
            <a:ext cx="5638800" cy="40513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BCF5EE8-0C6D-9B9A-18EA-A9DF5F86D233}"/>
              </a:ext>
            </a:extLst>
          </p:cNvPr>
          <p:cNvSpPr/>
          <p:nvPr/>
        </p:nvSpPr>
        <p:spPr>
          <a:xfrm>
            <a:off x="-11782208" y="1186935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1671582 h 4827588"/>
              <a:gd name="connsiteX9" fmla="*/ 6389063 w 6470227"/>
              <a:gd name="connsiteY9" fmla="*/ 1555461 h 4827588"/>
              <a:gd name="connsiteX10" fmla="*/ 5897821 w 6470227"/>
              <a:gd name="connsiteY10" fmla="*/ 1030469 h 4827588"/>
              <a:gd name="connsiteX11" fmla="*/ 3877347 w 6470227"/>
              <a:gd name="connsiteY11" fmla="*/ 558865 h 4827588"/>
              <a:gd name="connsiteX12" fmla="*/ 4635751 w 6470227"/>
              <a:gd name="connsiteY12" fmla="*/ 2490069 h 4827588"/>
              <a:gd name="connsiteX13" fmla="*/ 6406108 w 6470227"/>
              <a:gd name="connsiteY13" fmla="*/ 3124680 h 4827588"/>
              <a:gd name="connsiteX14" fmla="*/ 6470227 w 6470227"/>
              <a:gd name="connsiteY14" fmla="*/ 3097374 h 4827588"/>
              <a:gd name="connsiteX15" fmla="*/ 6470227 w 6470227"/>
              <a:gd name="connsiteY15" fmla="*/ 4827588 h 4827588"/>
              <a:gd name="connsiteX16" fmla="*/ 0 w 6470227"/>
              <a:gd name="connsiteY16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1671582"/>
                </a:lnTo>
                <a:lnTo>
                  <a:pt x="6389063" y="1555461"/>
                </a:lnTo>
                <a:cubicBezTo>
                  <a:pt x="6254765" y="1374797"/>
                  <a:pt x="6089662" y="1196348"/>
                  <a:pt x="5897821" y="1030469"/>
                </a:cubicBezTo>
                <a:cubicBezTo>
                  <a:pt x="5130455" y="366952"/>
                  <a:pt x="4225858" y="155808"/>
                  <a:pt x="3877347" y="558865"/>
                </a:cubicBezTo>
                <a:cubicBezTo>
                  <a:pt x="3528836" y="961923"/>
                  <a:pt x="3868385" y="1826552"/>
                  <a:pt x="4635751" y="2490069"/>
                </a:cubicBezTo>
                <a:cubicBezTo>
                  <a:pt x="5259235" y="3029177"/>
                  <a:pt x="5973314" y="3269647"/>
                  <a:pt x="6406108" y="3124680"/>
                </a:cubicBezTo>
                <a:lnTo>
                  <a:pt x="6470227" y="3097374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11587357" y="1982418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B61192-293D-B0E3-83ED-A95604142DB6}"/>
              </a:ext>
            </a:extLst>
          </p:cNvPr>
          <p:cNvSpPr/>
          <p:nvPr/>
        </p:nvSpPr>
        <p:spPr>
          <a:xfrm rot="2450936">
            <a:off x="-8363443" y="1982417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FAB6E59-5195-68DA-5216-6102034C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873"/>
            <a:ext cx="6807200" cy="482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032B21-26C7-5F2D-DF82-8633179A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328" y="2272906"/>
            <a:ext cx="4692645" cy="1715967"/>
          </a:xfrm>
          <a:prstGeom prst="rect">
            <a:avLst/>
          </a:prstGeom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198E0CA9-373D-16BB-95F4-65F3F8DC8AF7}"/>
              </a:ext>
            </a:extLst>
          </p:cNvPr>
          <p:cNvSpPr txBox="1">
            <a:spLocks/>
          </p:cNvSpPr>
          <p:nvPr/>
        </p:nvSpPr>
        <p:spPr>
          <a:xfrm>
            <a:off x="7152346" y="3988873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Nearly the same number of DEGs but no overlapping enriched GO terms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Males also have many more enriched categories than females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240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54D8A08-D0BB-4D88-F0B3-CE4227A1BFAD}"/>
              </a:ext>
            </a:extLst>
          </p:cNvPr>
          <p:cNvSpPr/>
          <p:nvPr/>
        </p:nvSpPr>
        <p:spPr>
          <a:xfrm>
            <a:off x="4568893" y="2459243"/>
            <a:ext cx="7248939" cy="33599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Female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D9D8FA-1301-E185-01AC-411B604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5" y="1407418"/>
            <a:ext cx="3401568" cy="25345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E9240-8A52-0DF9-547C-CC6B22B5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4067531"/>
            <a:ext cx="4007355" cy="253450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FC575A-1226-E1FF-53E4-E9014308DB90}"/>
              </a:ext>
            </a:extLst>
          </p:cNvPr>
          <p:cNvSpPr/>
          <p:nvPr/>
        </p:nvSpPr>
        <p:spPr>
          <a:xfrm>
            <a:off x="4568893" y="3553522"/>
            <a:ext cx="7248939" cy="16281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B011D13-64F6-70DC-751E-164F53C869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010" r="17343" b="5562"/>
          <a:stretch/>
        </p:blipFill>
        <p:spPr>
          <a:xfrm>
            <a:off x="4194726" y="2040834"/>
            <a:ext cx="7997274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5F87C1-78E0-EE16-2700-D53B5741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4062762"/>
            <a:ext cx="4040948" cy="256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CC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B5A782-7380-A02B-E372-97E21D55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9" y="1250643"/>
            <a:ext cx="3554835" cy="2671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01368-8E18-5EAA-655E-E4BCBEE6D2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125" r="15642" b="4240"/>
          <a:stretch/>
        </p:blipFill>
        <p:spPr>
          <a:xfrm>
            <a:off x="4267816" y="1300875"/>
            <a:ext cx="7741304" cy="53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E92B-88D2-4923-1B92-F8F255F8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7" y="2133579"/>
            <a:ext cx="5309872" cy="3358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54E1D-4F05-0CB8-C72F-11BD49CF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17" r="16206"/>
          <a:stretch/>
        </p:blipFill>
        <p:spPr>
          <a:xfrm>
            <a:off x="5913315" y="1251402"/>
            <a:ext cx="6278685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MF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F852-CD5D-A639-33EF-DE6E5EB5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4" r="10859" b="3206"/>
          <a:stretch/>
        </p:blipFill>
        <p:spPr>
          <a:xfrm>
            <a:off x="3012831" y="1221901"/>
            <a:ext cx="9179169" cy="5001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B80-D515-F169-91D7-6F763F33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3264267"/>
            <a:ext cx="5371205" cy="3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 breaks down toxic superoxide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E26C-7C86-1732-2AFA-6FEDF983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85753" cy="435133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32B3E-0A69-93B7-0769-3E9BBC99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73" y="2552935"/>
            <a:ext cx="5656460" cy="33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98C83-76B0-2D84-CD65-3F3508D2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992356"/>
            <a:ext cx="6263865" cy="44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Sex Independent DEGs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9A0E8-D788-2545-4A42-F7AD4B44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7" y="2090213"/>
            <a:ext cx="7772400" cy="370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1951672"/>
            <a:ext cx="3012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</a:rPr>
              <a:t>araucan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 (</a:t>
            </a:r>
            <a:r>
              <a:rPr lang="en-US" dirty="0" err="1"/>
              <a:t>ara</a:t>
            </a:r>
            <a:r>
              <a:rPr lang="en-US" dirty="0"/>
              <a:t>) has lots of neuronal abnormalities associated with mutant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has larval/pupal death phenotype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 420 genes had this motif upstream</a:t>
            </a:r>
          </a:p>
        </p:txBody>
      </p:sp>
    </p:spTree>
    <p:extLst>
      <p:ext uri="{BB962C8B-B14F-4D97-AF65-F5344CB8AC3E}">
        <p14:creationId xmlns:p14="http://schemas.microsoft.com/office/powerpoint/2010/main" val="107108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Male only DEGs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2551837"/>
            <a:ext cx="3012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Chorion factor 2 shows up again playing a bigger role in the males specific DEGs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associated with 67 of the 764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7A6A6-3636-065D-2053-2C17F3A8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13"/>
            <a:ext cx="8675076" cy="25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B30-3C12-EC52-C0EE-1D26F90A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2E6D-30EE-6C79-E96C-72BA8923A992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E1A10-ADC6-67B2-1664-DBDB5164C3FD}"/>
              </a:ext>
            </a:extLst>
          </p:cNvPr>
          <p:cNvSpPr/>
          <p:nvPr/>
        </p:nvSpPr>
        <p:spPr>
          <a:xfrm>
            <a:off x="-6354636" y="1735749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446C-2D99-A193-0012-72BEA6DC5439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8147E-D3A9-2980-8454-63B6A6360220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77FA4D5-E622-A04E-D383-AC08E4CB91C2}"/>
              </a:ext>
            </a:extLst>
          </p:cNvPr>
          <p:cNvSpPr/>
          <p:nvPr/>
        </p:nvSpPr>
        <p:spPr>
          <a:xfrm>
            <a:off x="-6492668" y="271563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7993303-2DE2-B2C1-7DCE-884A1E8CFAD1}"/>
              </a:ext>
            </a:extLst>
          </p:cNvPr>
          <p:cNvSpPr/>
          <p:nvPr/>
        </p:nvSpPr>
        <p:spPr>
          <a:xfrm>
            <a:off x="-6492668" y="448318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C389E6-5531-341F-BBD2-76D317AB7DAC}"/>
              </a:ext>
            </a:extLst>
          </p:cNvPr>
          <p:cNvCxnSpPr>
            <a:cxnSpLocks/>
          </p:cNvCxnSpPr>
          <p:nvPr/>
        </p:nvCxnSpPr>
        <p:spPr>
          <a:xfrm>
            <a:off x="-6492669" y="471367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0B7CB4-5803-4635-4A10-B7AD8301E694}"/>
              </a:ext>
            </a:extLst>
          </p:cNvPr>
          <p:cNvCxnSpPr>
            <a:cxnSpLocks/>
          </p:cNvCxnSpPr>
          <p:nvPr/>
        </p:nvCxnSpPr>
        <p:spPr>
          <a:xfrm>
            <a:off x="-6492669" y="294611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12345C-93C4-2AFB-92A6-F54F6B286526}"/>
              </a:ext>
            </a:extLst>
          </p:cNvPr>
          <p:cNvSpPr txBox="1"/>
          <p:nvPr/>
        </p:nvSpPr>
        <p:spPr>
          <a:xfrm>
            <a:off x="-6054551" y="280980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673933-0400-107E-1EFB-5A8F23D4C361}"/>
              </a:ext>
            </a:extLst>
          </p:cNvPr>
          <p:cNvSpPr txBox="1"/>
          <p:nvPr/>
        </p:nvSpPr>
        <p:spPr>
          <a:xfrm>
            <a:off x="-6054551" y="303784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BE96C-0580-B785-6089-1E608BBCBA3C}"/>
              </a:ext>
            </a:extLst>
          </p:cNvPr>
          <p:cNvSpPr txBox="1"/>
          <p:nvPr/>
        </p:nvSpPr>
        <p:spPr>
          <a:xfrm>
            <a:off x="-6054545" y="257808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BC880-89BD-A0BA-3637-5AC72C28E1C1}"/>
              </a:ext>
            </a:extLst>
          </p:cNvPr>
          <p:cNvSpPr txBox="1"/>
          <p:nvPr/>
        </p:nvSpPr>
        <p:spPr>
          <a:xfrm>
            <a:off x="-6054551" y="457558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D84419-1C8B-2030-D44F-53620821AF2B}"/>
              </a:ext>
            </a:extLst>
          </p:cNvPr>
          <p:cNvSpPr txBox="1"/>
          <p:nvPr/>
        </p:nvSpPr>
        <p:spPr>
          <a:xfrm>
            <a:off x="-6054551" y="480362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80616-582E-CE3E-EC2E-1967C10BB8DF}"/>
              </a:ext>
            </a:extLst>
          </p:cNvPr>
          <p:cNvSpPr txBox="1"/>
          <p:nvPr/>
        </p:nvSpPr>
        <p:spPr>
          <a:xfrm>
            <a:off x="-6054545" y="434386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635B1-C876-705D-09E6-2DA00BCB45B9}"/>
              </a:ext>
            </a:extLst>
          </p:cNvPr>
          <p:cNvSpPr txBox="1"/>
          <p:nvPr/>
        </p:nvSpPr>
        <p:spPr>
          <a:xfrm>
            <a:off x="-3606018" y="3663504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Metabolomics</a:t>
            </a:r>
          </a:p>
        </p:txBody>
      </p: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06EFDDFE-93F6-4CB5-063B-43664E88B835}"/>
              </a:ext>
            </a:extLst>
          </p:cNvPr>
          <p:cNvSpPr/>
          <p:nvPr/>
        </p:nvSpPr>
        <p:spPr>
          <a:xfrm>
            <a:off x="-4487854" y="3496685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FE5D7-5182-B471-15EA-738BFDC57B9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2B3193-467D-46E3-D731-493217E0A21C}"/>
              </a:ext>
            </a:extLst>
          </p:cNvPr>
          <p:cNvSpPr txBox="1"/>
          <p:nvPr/>
        </p:nvSpPr>
        <p:spPr>
          <a:xfrm>
            <a:off x="-6363514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433169-0D47-61E1-884D-61B736C73BA1}"/>
              </a:ext>
            </a:extLst>
          </p:cNvPr>
          <p:cNvSpPr txBox="1"/>
          <p:nvPr/>
        </p:nvSpPr>
        <p:spPr>
          <a:xfrm>
            <a:off x="-4941722" y="3657558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6F75F06-3F17-EBF3-1271-8638FA4F9676}"/>
              </a:ext>
            </a:extLst>
          </p:cNvPr>
          <p:cNvSpPr/>
          <p:nvPr/>
        </p:nvSpPr>
        <p:spPr>
          <a:xfrm flipH="1">
            <a:off x="-5174794" y="2116319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B9FF0F-9CFB-2DC4-FD6D-B047F00D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" y="2616204"/>
            <a:ext cx="3036156" cy="20827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F84990-DFB6-5599-1A54-FD3332E9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09" y="1821681"/>
            <a:ext cx="6226017" cy="3671754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B21A5DA-8AE0-F2F1-8789-2451919F1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16433"/>
              </p:ext>
            </p:extLst>
          </p:nvPr>
        </p:nvGraphicFramePr>
        <p:xfrm>
          <a:off x="9363003" y="293873"/>
          <a:ext cx="2750674" cy="6413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84">
                  <a:extLst>
                    <a:ext uri="{9D8B030D-6E8A-4147-A177-3AD203B41FA5}">
                      <a16:colId xmlns:a16="http://schemas.microsoft.com/office/drawing/2014/main" val="3948203034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1498558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8581064"/>
                    </a:ext>
                  </a:extLst>
                </a:gridCol>
              </a:tblGrid>
              <a:tr h="6234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FDR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8388696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uric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52098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14.30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11560280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b-alanine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98285232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nicotinamide riboside+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16506744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941707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hydroxyphenyllactic acid / HVA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1372167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homoserine / threonine / allothreonine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82032642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xanthine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44411797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NMN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7452449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deoxycarnitine+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403797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59161692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glycine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95528961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F1P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915958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acrylic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4719381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glutamine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8923555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2705977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phosphorylcholine+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932113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pyridoxal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8980574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2-HG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035859129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3-phospho-serine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13649635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N-acetylaspartic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00182025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D-sedoheptulose-7-phosphate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9131321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2-oxoadipic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960238952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3-hydroxykynurenine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7396455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AICA ribonucleotide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6545738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citramalic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83218829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D-ribose-1/5-phosphate / D-ribulose 5-phosphate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5123703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isonictinic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333150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proline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2477622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pyrroline hydroxycarboxylic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940979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urea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4006207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2,3-bisphospho-D-glycerate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785759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NAD+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610803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imidazole-4-acetate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00910946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3329394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agmatine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6367366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920382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mesaconic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70723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53997516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N-acetyl-L-glutamic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76486276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orotic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4.41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64727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51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53D4-19A8-2963-5865-2EB1E420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metabolites </a:t>
            </a:r>
            <a:r>
              <a:rPr lang="en-US"/>
              <a:t>with enzymes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B11E2-A235-0E7F-6867-C07BCCAA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4116720"/>
            <a:ext cx="3556000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E4424-1EB1-34D2-9FDE-781D03CD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4116720"/>
            <a:ext cx="35560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F2FDC-4F26-7BC4-EEE9-A0212560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16720"/>
            <a:ext cx="3556000" cy="219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E325-944A-EC23-A08F-09D4FEB5F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1690688"/>
            <a:ext cx="3556000" cy="219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A3D8F7-62E7-AAE3-BB20-F71953ED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805154"/>
            <a:ext cx="3556000" cy="219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1CE07-4545-917B-EA31-BFB7AB6FF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05154"/>
            <a:ext cx="355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412B9-57B8-9A2B-2BB5-E4576A52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46" y="-325437"/>
            <a:ext cx="65024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F8FF9-D993-12FC-A928-06D16B8A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for another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1A88-508C-CDFA-52F5-747DEEDB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metabolomic with transcriptomic</a:t>
            </a:r>
          </a:p>
          <a:p>
            <a:r>
              <a:rPr lang="en-US" dirty="0"/>
              <a:t>KEGG pathways</a:t>
            </a:r>
          </a:p>
          <a:p>
            <a:r>
              <a:rPr lang="en-US" dirty="0"/>
              <a:t>TKT rescue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2A76-15D5-E241-93AF-04FDC00E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65" y="2484317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C05D1-AF52-C165-02BA-9BB486607B15}"/>
              </a:ext>
            </a:extLst>
          </p:cNvPr>
          <p:cNvSpPr txBox="1">
            <a:spLocks/>
          </p:cNvSpPr>
          <p:nvPr/>
        </p:nvSpPr>
        <p:spPr>
          <a:xfrm>
            <a:off x="152399" y="2541905"/>
            <a:ext cx="4815840" cy="299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Differential localization</a:t>
            </a:r>
          </a:p>
          <a:p>
            <a:r>
              <a:rPr lang="en-US"/>
              <a:t>ER stress and proteostasis</a:t>
            </a:r>
          </a:p>
          <a:p>
            <a:r>
              <a:rPr lang="en-US"/>
              <a:t>Mitochondrial dysfunction and metabolism</a:t>
            </a:r>
          </a:p>
          <a:p>
            <a:r>
              <a:rPr lang="en-US"/>
              <a:t>Axonal and synapse integrity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8-24B3-A444-4173-B93659F8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1" y="1690687"/>
            <a:ext cx="7071360" cy="50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G85R is located near the “zinc-loop”</a:t>
            </a:r>
            <a:endParaRPr lang="en-US" dirty="0"/>
          </a:p>
          <a:p>
            <a:r>
              <a:rPr lang="en-US" dirty="0"/>
              <a:t>Has decreased affinity for copper and zinc compared to WT </a:t>
            </a:r>
            <a:r>
              <a:rPr lang="en-US" sz="800" dirty="0"/>
              <a:t>(</a:t>
            </a:r>
            <a:r>
              <a:rPr lang="en-US" sz="800" b="0" i="0" u="none" strike="noStrike" dirty="0">
                <a:effectLst/>
                <a:latin typeface="ElsevierSans"/>
                <a:hlinkClick r:id="rId2" tooltip="Persistent link using digital object identifier"/>
              </a:rPr>
              <a:t>https://doi.org/10.1074/jbc.M112087200</a:t>
            </a:r>
            <a:r>
              <a:rPr lang="en-US" sz="800" b="0" i="0" u="none" strike="noStrike" dirty="0">
                <a:effectLst/>
                <a:latin typeface="ElsevierSans"/>
              </a:rPr>
              <a:t>  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  <a:hlinkClick r:id="rId3"/>
              </a:rPr>
              <a:t>10.1074/jbc.M801522200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</a:rPr>
              <a:t>)</a:t>
            </a:r>
            <a:endParaRPr lang="en-US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23A2D-0B17-7700-5ABD-DA1119C4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729" y="1690688"/>
            <a:ext cx="7847271" cy="4465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28D08-55C6-7E6F-82AF-D2B20EBCCBAA}"/>
              </a:ext>
            </a:extLst>
          </p:cNvPr>
          <p:cNvSpPr txBox="1"/>
          <p:nvPr/>
        </p:nvSpPr>
        <p:spPr>
          <a:xfrm>
            <a:off x="2964180" y="3244334"/>
            <a:ext cx="615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C18836A-F028-F248-E295-BD92B4322E39}"/>
              </a:ext>
            </a:extLst>
          </p:cNvPr>
          <p:cNvSpPr txBox="1">
            <a:spLocks/>
          </p:cNvSpPr>
          <p:nvPr/>
        </p:nvSpPr>
        <p:spPr>
          <a:xfrm>
            <a:off x="139672" y="365125"/>
            <a:ext cx="11917649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Transketolase (TKT) rescues G85R eclosion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r>
              <a:rPr lang="en-US" dirty="0"/>
              <a:t> does not eclose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493" y="1606584"/>
            <a:ext cx="7382547" cy="488629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9DF90D5-BA0A-ABCA-5D9E-BAD7F2694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4"/>
          <a:stretch/>
        </p:blipFill>
        <p:spPr bwMode="auto">
          <a:xfrm>
            <a:off x="134679" y="1606584"/>
            <a:ext cx="2659321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33BF275-EB69-53A4-FCFA-7D0B64120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7" r="20711"/>
          <a:stretch/>
        </p:blipFill>
        <p:spPr bwMode="auto">
          <a:xfrm>
            <a:off x="2794000" y="1606584"/>
            <a:ext cx="444500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AA239-3CDB-C966-1871-BB9B150B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/>
          <a:stretch/>
        </p:blipFill>
        <p:spPr bwMode="auto">
          <a:xfrm>
            <a:off x="134679" y="2144685"/>
            <a:ext cx="4539215" cy="43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CFA4EC7-202A-EF8F-852E-C7869E433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8"/>
          <a:stretch/>
        </p:blipFill>
        <p:spPr bwMode="auto">
          <a:xfrm>
            <a:off x="134679" y="1606585"/>
            <a:ext cx="4539215" cy="5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1A866C-9985-9032-F979-C732EB5BBB08}"/>
              </a:ext>
            </a:extLst>
          </p:cNvPr>
          <p:cNvSpPr/>
          <p:nvPr/>
        </p:nvSpPr>
        <p:spPr>
          <a:xfrm>
            <a:off x="2817150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523BF-A9BF-5DD5-39CB-5A7A00023A80}"/>
              </a:ext>
            </a:extLst>
          </p:cNvPr>
          <p:cNvSpPr/>
          <p:nvPr/>
        </p:nvSpPr>
        <p:spPr>
          <a:xfrm>
            <a:off x="3744396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308AAD-12E9-CD37-4706-E4C25C0A54EC}"/>
              </a:ext>
            </a:extLst>
          </p:cNvPr>
          <p:cNvSpPr/>
          <p:nvPr/>
        </p:nvSpPr>
        <p:spPr>
          <a:xfrm>
            <a:off x="6554163" y="1314072"/>
            <a:ext cx="603521" cy="9727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C1C8ED-6859-40FC-54C8-E2E8F88C671E}"/>
              </a:ext>
            </a:extLst>
          </p:cNvPr>
          <p:cNvGrpSpPr/>
          <p:nvPr/>
        </p:nvGrpSpPr>
        <p:grpSpPr>
          <a:xfrm>
            <a:off x="6531014" y="1257080"/>
            <a:ext cx="684546" cy="951387"/>
            <a:chOff x="6531014" y="1257080"/>
            <a:chExt cx="684546" cy="9513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D93B1E-F820-3238-6B28-04F5C7BD75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6071" y="1606584"/>
              <a:ext cx="0" cy="60188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B15B70-8705-28EF-CDC7-3F55864AC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471" y="2208467"/>
              <a:ext cx="457200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0CD73-D642-9BEB-692A-A2A56FBDC78A}"/>
                </a:ext>
              </a:extLst>
            </p:cNvPr>
            <p:cNvSpPr txBox="1"/>
            <p:nvPr/>
          </p:nvSpPr>
          <p:spPr>
            <a:xfrm>
              <a:off x="6531014" y="1257080"/>
              <a:ext cx="684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411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TKT connects Glycolysis to the PPP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TKT over-expression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deficiency rescues eclosion in G85R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5DE5B9-2700-74CD-E1DA-2B0E87F5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3" y="1690688"/>
            <a:ext cx="6596580" cy="4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79292" y="2170728"/>
            <a:ext cx="52959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3B170-E793-499D-76D8-27FD6685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59262" y="330200"/>
            <a:ext cx="4572000" cy="652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47028-1205-EE4F-BABF-FA663F7F1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87262" y="1012210"/>
            <a:ext cx="6946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6F9E2C-876B-0066-C3A9-036D43B04380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3E832F-4F09-52B2-B2C9-6803E9811181}"/>
              </a:ext>
            </a:extLst>
          </p:cNvPr>
          <p:cNvSpPr/>
          <p:nvPr/>
        </p:nvSpPr>
        <p:spPr>
          <a:xfrm>
            <a:off x="-6352354" y="1730066"/>
            <a:ext cx="1233340" cy="3871388"/>
          </a:xfrm>
          <a:prstGeom prst="rect">
            <a:avLst/>
          </a:prstGeom>
          <a:solidFill>
            <a:srgbClr val="00FA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01071F6-31FB-C230-B9BE-0E77A5BB0DCA}"/>
              </a:ext>
            </a:extLst>
          </p:cNvPr>
          <p:cNvSpPr/>
          <p:nvPr/>
        </p:nvSpPr>
        <p:spPr>
          <a:xfrm>
            <a:off x="-5119014" y="1730066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SOD1</a:t>
            </a:r>
            <a:r>
              <a:rPr lang="en-US" sz="3200" baseline="30000" dirty="0"/>
              <a:t>G85R</a:t>
            </a:r>
            <a:r>
              <a:rPr lang="en-US" sz="3200" dirty="0"/>
              <a:t> RNAseq Experimental Design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512C1B8-4161-0ACB-A155-C946672B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266" y="2093980"/>
            <a:ext cx="4170873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F37795-B080-9ADA-1B7D-E28AC1CFD084}"/>
              </a:ext>
            </a:extLst>
          </p:cNvPr>
          <p:cNvSpPr txBox="1"/>
          <p:nvPr/>
        </p:nvSpPr>
        <p:spPr>
          <a:xfrm>
            <a:off x="-14049172" y="241257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DDFDABE-2AA3-4D0E-91A1-5F4D1630503B}"/>
              </a:ext>
            </a:extLst>
          </p:cNvPr>
          <p:cNvSpPr/>
          <p:nvPr/>
        </p:nvSpPr>
        <p:spPr>
          <a:xfrm>
            <a:off x="-12960860" y="2597259"/>
            <a:ext cx="999640" cy="447158"/>
          </a:xfrm>
          <a:custGeom>
            <a:avLst/>
            <a:gdLst>
              <a:gd name="connsiteX0" fmla="*/ 0 w 999640"/>
              <a:gd name="connsiteY0" fmla="*/ 28703 h 447158"/>
              <a:gd name="connsiteX1" fmla="*/ 588935 w 999640"/>
              <a:gd name="connsiteY1" fmla="*/ 44202 h 447158"/>
              <a:gd name="connsiteX2" fmla="*/ 999640 w 999640"/>
              <a:gd name="connsiteY2" fmla="*/ 447158 h 44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640" h="447158">
                <a:moveTo>
                  <a:pt x="0" y="28703"/>
                </a:moveTo>
                <a:cubicBezTo>
                  <a:pt x="211164" y="1581"/>
                  <a:pt x="422328" y="-25541"/>
                  <a:pt x="588935" y="44202"/>
                </a:cubicBezTo>
                <a:cubicBezTo>
                  <a:pt x="755542" y="113945"/>
                  <a:pt x="877591" y="280551"/>
                  <a:pt x="999640" y="4471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9E7E6-9DE7-043A-D873-4EA115FED3EC}"/>
              </a:ext>
            </a:extLst>
          </p:cNvPr>
          <p:cNvCxnSpPr>
            <a:cxnSpLocks/>
          </p:cNvCxnSpPr>
          <p:nvPr/>
        </p:nvCxnSpPr>
        <p:spPr>
          <a:xfrm flipV="1">
            <a:off x="-12077457" y="2951427"/>
            <a:ext cx="224725" cy="1704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FEAB1B-8077-D716-F7A3-78F73EAFD37D}"/>
              </a:ext>
            </a:extLst>
          </p:cNvPr>
          <p:cNvSpPr>
            <a:spLocks noChangeAspect="1"/>
          </p:cNvSpPr>
          <p:nvPr/>
        </p:nvSpPr>
        <p:spPr>
          <a:xfrm>
            <a:off x="-12275430" y="4558632"/>
            <a:ext cx="1371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2D27301-17C5-72E2-E5DB-2E1B3D183F72}"/>
              </a:ext>
            </a:extLst>
          </p:cNvPr>
          <p:cNvSpPr/>
          <p:nvPr/>
        </p:nvSpPr>
        <p:spPr>
          <a:xfrm>
            <a:off x="-11017372" y="3825765"/>
            <a:ext cx="3110788" cy="1018447"/>
          </a:xfrm>
          <a:custGeom>
            <a:avLst/>
            <a:gdLst>
              <a:gd name="connsiteX0" fmla="*/ 0 w 3174274"/>
              <a:gd name="connsiteY0" fmla="*/ 2664823 h 2664823"/>
              <a:gd name="connsiteX1" fmla="*/ 1724297 w 3174274"/>
              <a:gd name="connsiteY1" fmla="*/ 444137 h 2664823"/>
              <a:gd name="connsiteX2" fmla="*/ 3174274 w 3174274"/>
              <a:gd name="connsiteY2" fmla="*/ 0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4274" h="2664823">
                <a:moveTo>
                  <a:pt x="0" y="2664823"/>
                </a:moveTo>
                <a:cubicBezTo>
                  <a:pt x="597625" y="1776548"/>
                  <a:pt x="1195251" y="888274"/>
                  <a:pt x="1724297" y="444137"/>
                </a:cubicBezTo>
                <a:cubicBezTo>
                  <a:pt x="2253343" y="0"/>
                  <a:pt x="2713808" y="0"/>
                  <a:pt x="3174274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8405353-94AE-2CD6-92FB-232E3D601913}"/>
              </a:ext>
            </a:extLst>
          </p:cNvPr>
          <p:cNvSpPr/>
          <p:nvPr/>
        </p:nvSpPr>
        <p:spPr>
          <a:xfrm>
            <a:off x="-7906584" y="2930875"/>
            <a:ext cx="534913" cy="178865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B6218-3279-8702-DC28-A78045D450AB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F495B-75C0-BE5D-FE2E-8EA0495CFCB8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BCC2860-57C8-4D97-6F6D-96526E6DF8A1}"/>
              </a:ext>
            </a:extLst>
          </p:cNvPr>
          <p:cNvSpPr/>
          <p:nvPr/>
        </p:nvSpPr>
        <p:spPr>
          <a:xfrm>
            <a:off x="-6675980" y="2480367"/>
            <a:ext cx="534913" cy="89154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5090519-B3AF-D057-4CAD-BCE5B4009E3B}"/>
              </a:ext>
            </a:extLst>
          </p:cNvPr>
          <p:cNvSpPr/>
          <p:nvPr/>
        </p:nvSpPr>
        <p:spPr>
          <a:xfrm>
            <a:off x="-6675980" y="4268742"/>
            <a:ext cx="534913" cy="8914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24FA26-82D8-4DBE-CEEC-B172DED0781A}"/>
              </a:ext>
            </a:extLst>
          </p:cNvPr>
          <p:cNvSpPr txBox="1"/>
          <p:nvPr/>
        </p:nvSpPr>
        <p:spPr>
          <a:xfrm>
            <a:off x="-6141067" y="49691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12D08-D13A-633E-8E1D-3B5F282834E5}"/>
              </a:ext>
            </a:extLst>
          </p:cNvPr>
          <p:cNvSpPr txBox="1"/>
          <p:nvPr/>
        </p:nvSpPr>
        <p:spPr>
          <a:xfrm>
            <a:off x="-6141067" y="31862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8DA21-7C36-8F8B-AB07-C15357990812}"/>
              </a:ext>
            </a:extLst>
          </p:cNvPr>
          <p:cNvSpPr txBox="1"/>
          <p:nvPr/>
        </p:nvSpPr>
        <p:spPr>
          <a:xfrm>
            <a:off x="-6141067" y="229478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1FFA8C-903D-0BBF-B2E6-53CAC67D87A9}"/>
              </a:ext>
            </a:extLst>
          </p:cNvPr>
          <p:cNvSpPr txBox="1"/>
          <p:nvPr/>
        </p:nvSpPr>
        <p:spPr>
          <a:xfrm>
            <a:off x="-6141067" y="407771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86AF62B-98BD-61E0-F116-BBD39C7CD390}"/>
              </a:ext>
            </a:extLst>
          </p:cNvPr>
          <p:cNvSpPr/>
          <p:nvPr/>
        </p:nvSpPr>
        <p:spPr>
          <a:xfrm>
            <a:off x="-5257046" y="224897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266AFC-B996-8D46-8E76-191870C82C90}"/>
              </a:ext>
            </a:extLst>
          </p:cNvPr>
          <p:cNvSpPr/>
          <p:nvPr/>
        </p:nvSpPr>
        <p:spPr>
          <a:xfrm>
            <a:off x="-5257046" y="3140435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65100F-3F88-7983-BB87-DD622F205967}"/>
              </a:ext>
            </a:extLst>
          </p:cNvPr>
          <p:cNvSpPr/>
          <p:nvPr/>
        </p:nvSpPr>
        <p:spPr>
          <a:xfrm>
            <a:off x="-5257046" y="403190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71200F-A2FA-6300-A3CB-448D9005B7DA}"/>
              </a:ext>
            </a:extLst>
          </p:cNvPr>
          <p:cNvSpPr/>
          <p:nvPr/>
        </p:nvSpPr>
        <p:spPr>
          <a:xfrm>
            <a:off x="-5257046" y="492336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F95A9-9225-10CF-D4E3-06AED4A84574}"/>
              </a:ext>
            </a:extLst>
          </p:cNvPr>
          <p:cNvCxnSpPr>
            <a:cxnSpLocks/>
          </p:cNvCxnSpPr>
          <p:nvPr/>
        </p:nvCxnSpPr>
        <p:spPr>
          <a:xfrm>
            <a:off x="-5257047" y="515385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C4F4B-B056-96AB-EC9E-0471D5CF3F4A}"/>
              </a:ext>
            </a:extLst>
          </p:cNvPr>
          <p:cNvCxnSpPr>
            <a:cxnSpLocks/>
          </p:cNvCxnSpPr>
          <p:nvPr/>
        </p:nvCxnSpPr>
        <p:spPr>
          <a:xfrm>
            <a:off x="-5257047" y="247945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E41609-6372-2A86-251D-D7CAE70E93E2}"/>
              </a:ext>
            </a:extLst>
          </p:cNvPr>
          <p:cNvCxnSpPr>
            <a:cxnSpLocks/>
          </p:cNvCxnSpPr>
          <p:nvPr/>
        </p:nvCxnSpPr>
        <p:spPr>
          <a:xfrm>
            <a:off x="-5257047" y="3370920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E13D38-699F-77E8-441B-24803F85DF64}"/>
              </a:ext>
            </a:extLst>
          </p:cNvPr>
          <p:cNvCxnSpPr>
            <a:cxnSpLocks/>
          </p:cNvCxnSpPr>
          <p:nvPr/>
        </p:nvCxnSpPr>
        <p:spPr>
          <a:xfrm>
            <a:off x="-5257047" y="426238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5F3667-F0F3-6CA2-D468-56E18C091A68}"/>
              </a:ext>
            </a:extLst>
          </p:cNvPr>
          <p:cNvSpPr txBox="1"/>
          <p:nvPr/>
        </p:nvSpPr>
        <p:spPr>
          <a:xfrm>
            <a:off x="-4818929" y="234314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7724E-267F-731A-EF20-5501AB0A6DD5}"/>
              </a:ext>
            </a:extLst>
          </p:cNvPr>
          <p:cNvSpPr txBox="1"/>
          <p:nvPr/>
        </p:nvSpPr>
        <p:spPr>
          <a:xfrm>
            <a:off x="-4818929" y="257118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5442B-A211-3B1E-A049-E0EAC525169A}"/>
              </a:ext>
            </a:extLst>
          </p:cNvPr>
          <p:cNvSpPr txBox="1"/>
          <p:nvPr/>
        </p:nvSpPr>
        <p:spPr>
          <a:xfrm>
            <a:off x="-4818923" y="211142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0298-2D52-4858-0DFD-576A78B1BD25}"/>
              </a:ext>
            </a:extLst>
          </p:cNvPr>
          <p:cNvSpPr txBox="1"/>
          <p:nvPr/>
        </p:nvSpPr>
        <p:spPr>
          <a:xfrm>
            <a:off x="-4818929" y="3239061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49087-C065-105D-2AF0-7BCB03038643}"/>
              </a:ext>
            </a:extLst>
          </p:cNvPr>
          <p:cNvSpPr txBox="1"/>
          <p:nvPr/>
        </p:nvSpPr>
        <p:spPr>
          <a:xfrm>
            <a:off x="-4818929" y="3467099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D5F71-F740-8114-FDA3-16A2FECD33AA}"/>
              </a:ext>
            </a:extLst>
          </p:cNvPr>
          <p:cNvSpPr txBox="1"/>
          <p:nvPr/>
        </p:nvSpPr>
        <p:spPr>
          <a:xfrm>
            <a:off x="-4818923" y="3007337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007B8-A79C-6DA3-3E90-81ACA96FE159}"/>
              </a:ext>
            </a:extLst>
          </p:cNvPr>
          <p:cNvSpPr txBox="1"/>
          <p:nvPr/>
        </p:nvSpPr>
        <p:spPr>
          <a:xfrm>
            <a:off x="-4818929" y="4123453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F7D90-338A-48CC-AEBA-543F9A371925}"/>
              </a:ext>
            </a:extLst>
          </p:cNvPr>
          <p:cNvSpPr txBox="1"/>
          <p:nvPr/>
        </p:nvSpPr>
        <p:spPr>
          <a:xfrm>
            <a:off x="-4818929" y="4351491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1ED1A-4759-D91D-56A6-85FC14C44F57}"/>
              </a:ext>
            </a:extLst>
          </p:cNvPr>
          <p:cNvSpPr txBox="1"/>
          <p:nvPr/>
        </p:nvSpPr>
        <p:spPr>
          <a:xfrm>
            <a:off x="-4818923" y="3891729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CDCBA-DC0F-888F-6B7B-2CC7EF42ADC4}"/>
              </a:ext>
            </a:extLst>
          </p:cNvPr>
          <p:cNvSpPr txBox="1"/>
          <p:nvPr/>
        </p:nvSpPr>
        <p:spPr>
          <a:xfrm>
            <a:off x="-4818929" y="501576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9D016-8B44-CC5A-B2EB-64C5EB528C16}"/>
              </a:ext>
            </a:extLst>
          </p:cNvPr>
          <p:cNvSpPr txBox="1"/>
          <p:nvPr/>
        </p:nvSpPr>
        <p:spPr>
          <a:xfrm>
            <a:off x="-4818929" y="524380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64497-DDED-701B-A558-DEDFD806C063}"/>
              </a:ext>
            </a:extLst>
          </p:cNvPr>
          <p:cNvSpPr txBox="1"/>
          <p:nvPr/>
        </p:nvSpPr>
        <p:spPr>
          <a:xfrm>
            <a:off x="-4818923" y="478404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D32E6-B1DB-3430-4E7B-66B1D11C4E19}"/>
              </a:ext>
            </a:extLst>
          </p:cNvPr>
          <p:cNvSpPr txBox="1"/>
          <p:nvPr/>
        </p:nvSpPr>
        <p:spPr>
          <a:xfrm>
            <a:off x="-2370396" y="3657821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RNAseq</a:t>
            </a:r>
          </a:p>
        </p:txBody>
      </p:sp>
      <p:sp>
        <p:nvSpPr>
          <p:cNvPr id="31" name="Notched Right Arrow 30">
            <a:extLst>
              <a:ext uri="{FF2B5EF4-FFF2-40B4-BE49-F238E27FC236}">
                <a16:creationId xmlns:a16="http://schemas.microsoft.com/office/drawing/2014/main" id="{4323F993-D194-AE12-3AFD-69323CC3C837}"/>
              </a:ext>
            </a:extLst>
          </p:cNvPr>
          <p:cNvSpPr/>
          <p:nvPr/>
        </p:nvSpPr>
        <p:spPr>
          <a:xfrm>
            <a:off x="-3252232" y="3491002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64794E-346E-39DD-C2FB-A7A1ED9BA6CC}"/>
              </a:ext>
            </a:extLst>
          </p:cNvPr>
          <p:cNvCxnSpPr>
            <a:cxnSpLocks/>
          </p:cNvCxnSpPr>
          <p:nvPr/>
        </p:nvCxnSpPr>
        <p:spPr>
          <a:xfrm>
            <a:off x="-12515521" y="1919390"/>
            <a:ext cx="0" cy="6018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89213-C1E8-18C1-1784-6C9321CCA1DA}"/>
              </a:ext>
            </a:extLst>
          </p:cNvPr>
          <p:cNvCxnSpPr>
            <a:cxnSpLocks/>
          </p:cNvCxnSpPr>
          <p:nvPr/>
        </p:nvCxnSpPr>
        <p:spPr>
          <a:xfrm flipH="1">
            <a:off x="-12629821" y="2521273"/>
            <a:ext cx="228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821808-9B45-3375-C79F-BEE3D491F396}"/>
              </a:ext>
            </a:extLst>
          </p:cNvPr>
          <p:cNvSpPr txBox="1"/>
          <p:nvPr/>
        </p:nvSpPr>
        <p:spPr>
          <a:xfrm>
            <a:off x="-12782613" y="1590826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TKT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0DD8E-96F9-9A46-C5A0-C3B79351C0D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70185-A916-E586-F8C2-08871E569FA9}"/>
              </a:ext>
            </a:extLst>
          </p:cNvPr>
          <p:cNvSpPr txBox="1"/>
          <p:nvPr/>
        </p:nvSpPr>
        <p:spPr>
          <a:xfrm>
            <a:off x="-6352355" y="1730066"/>
            <a:ext cx="122672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6A8B42-1002-14A8-B595-4FA994279C0A}"/>
              </a:ext>
            </a:extLst>
          </p:cNvPr>
          <p:cNvSpPr txBox="1"/>
          <p:nvPr/>
        </p:nvSpPr>
        <p:spPr>
          <a:xfrm>
            <a:off x="-5125630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D094B3-63EF-4A15-5486-090CB9C8438A}"/>
              </a:ext>
            </a:extLst>
          </p:cNvPr>
          <p:cNvSpPr txBox="1"/>
          <p:nvPr/>
        </p:nvSpPr>
        <p:spPr>
          <a:xfrm>
            <a:off x="-3706100" y="3651875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1963437-DCE4-54C1-06B3-E563A7A4340C}"/>
              </a:ext>
            </a:extLst>
          </p:cNvPr>
          <p:cNvSpPr/>
          <p:nvPr/>
        </p:nvSpPr>
        <p:spPr>
          <a:xfrm flipH="1">
            <a:off x="-3939172" y="2110636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11FE40D-1849-9DCA-6B34-1B9B4C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484"/>
            <a:ext cx="12192000" cy="418115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4878F80-E64A-3C67-8C1E-F20FE82E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46" y="5329637"/>
            <a:ext cx="6354907" cy="1238224"/>
          </a:xfrm>
          <a:prstGeom prst="rect">
            <a:avLst/>
          </a:prstGeom>
        </p:spPr>
      </p:pic>
      <p:sp>
        <p:nvSpPr>
          <p:cNvPr id="118" name="Arc 117">
            <a:extLst>
              <a:ext uri="{FF2B5EF4-FFF2-40B4-BE49-F238E27FC236}">
                <a16:creationId xmlns:a16="http://schemas.microsoft.com/office/drawing/2014/main" id="{455AEA3A-8B01-870D-1873-69E3AA9BD4E3}"/>
              </a:ext>
            </a:extLst>
          </p:cNvPr>
          <p:cNvSpPr/>
          <p:nvPr/>
        </p:nvSpPr>
        <p:spPr>
          <a:xfrm rot="5400000">
            <a:off x="6708566" y="1092412"/>
            <a:ext cx="5105599" cy="4835305"/>
          </a:xfrm>
          <a:prstGeom prst="arc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FC3ED52-210E-5F76-9779-C2C8D76CA2F3}"/>
              </a:ext>
            </a:extLst>
          </p:cNvPr>
          <p:cNvSpPr/>
          <p:nvPr/>
        </p:nvSpPr>
        <p:spPr>
          <a:xfrm>
            <a:off x="4171953" y="5863384"/>
            <a:ext cx="914399" cy="6572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Processing transcriptome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0" y="1690687"/>
            <a:ext cx="5366085" cy="505180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Each 50bp read needs to be aligned to the 220.6Mbp genome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 number of reads aligned to a gene are used to indicate the level of gene expression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are normalized to the total number of reads in the library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counts per million reads (CPM) are compared between conditions to determine significant differential expression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79260-A894-4DF5-1FB5-17651E3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10" y="3180076"/>
            <a:ext cx="6019800" cy="3562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3D75D-5DFD-0307-1416-D917CCAE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57" y="1621816"/>
            <a:ext cx="6354907" cy="12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What is different between G85R and WT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540188"/>
            <a:ext cx="4735755" cy="120230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Total number of 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enes with significantly increased or decreased expression between Silent and G85R for each sex</a:t>
            </a:r>
            <a:endParaRPr lang="en-US" sz="800" dirty="0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F30BCA-6120-1847-03F6-3636570F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1" y="1571044"/>
            <a:ext cx="5333537" cy="3969144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60920DF-AF59-B969-96FD-8B9C2D4405AC}"/>
              </a:ext>
            </a:extLst>
          </p:cNvPr>
          <p:cNvGrpSpPr/>
          <p:nvPr/>
        </p:nvGrpSpPr>
        <p:grpSpPr>
          <a:xfrm>
            <a:off x="6498490" y="1522412"/>
            <a:ext cx="5541647" cy="4017776"/>
            <a:chOff x="6446521" y="1432544"/>
            <a:chExt cx="5541647" cy="4017776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EB3819C-74C3-F68F-EAAE-FD7BA486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412" y="1777011"/>
              <a:ext cx="4894816" cy="3673309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987FB1-B1FB-A39C-92FF-DB56DAA1F639}"/>
                </a:ext>
              </a:extLst>
            </p:cNvPr>
            <p:cNvSpPr txBox="1"/>
            <p:nvPr/>
          </p:nvSpPr>
          <p:spPr>
            <a:xfrm>
              <a:off x="6446521" y="1845894"/>
              <a:ext cx="126996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C727AB0-C96E-F952-302D-E4272DACAE09}"/>
                </a:ext>
              </a:extLst>
            </p:cNvPr>
            <p:cNvSpPr txBox="1"/>
            <p:nvPr/>
          </p:nvSpPr>
          <p:spPr>
            <a:xfrm>
              <a:off x="7716484" y="1432544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E7AA5A3-5EDA-C5A9-1559-AEAD8E56FD71}"/>
                </a:ext>
              </a:extLst>
            </p:cNvPr>
            <p:cNvSpPr txBox="1"/>
            <p:nvPr/>
          </p:nvSpPr>
          <p:spPr>
            <a:xfrm>
              <a:off x="9590107" y="1453845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06BFDF-77D7-AB49-B6F0-3FBB9E4719D1}"/>
                </a:ext>
              </a:extLst>
            </p:cNvPr>
            <p:cNvSpPr txBox="1"/>
            <p:nvPr/>
          </p:nvSpPr>
          <p:spPr>
            <a:xfrm>
              <a:off x="10718204" y="1842689"/>
              <a:ext cx="126996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22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712</Words>
  <Application>Microsoft Macintosh PowerPoint</Application>
  <PresentationFormat>Widescreen</PresentationFormat>
  <Paragraphs>233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ElsevierSans</vt:lpstr>
      <vt:lpstr>Helvetica Neue</vt:lpstr>
      <vt:lpstr>Office Theme</vt:lpstr>
      <vt:lpstr>PowerPoint Presentation</vt:lpstr>
      <vt:lpstr>SOD1 breaks down toxic superoxide molecules</vt:lpstr>
      <vt:lpstr>SOD1has all kinds of functions throughout the cell</vt:lpstr>
      <vt:lpstr>SOD1has all kinds of functions throughout the cell</vt:lpstr>
      <vt:lpstr>SOD1G85R does not eclose</vt:lpstr>
      <vt:lpstr>TKT connects Glycolysis to the PPP </vt:lpstr>
      <vt:lpstr>SOD1G85R RNAseq Experimental Design</vt:lpstr>
      <vt:lpstr>Processing transcriptome data</vt:lpstr>
      <vt:lpstr>What is different between G85R and WT controls</vt:lpstr>
      <vt:lpstr>Female (blue) and Male (red) DEGs</vt:lpstr>
      <vt:lpstr>Understanding the functions of DEGs</vt:lpstr>
      <vt:lpstr>Sex Independent DEG GO term enrichment</vt:lpstr>
      <vt:lpstr>Sex Independent DEG GO term enrichment</vt:lpstr>
      <vt:lpstr>Sex Independent DEG GO term enrichment</vt:lpstr>
      <vt:lpstr>Enriched GO terms in sex specific DEGs</vt:lpstr>
      <vt:lpstr>Enriched BP From the Female Only DEGs</vt:lpstr>
      <vt:lpstr>Enriched CC From the Male Only DEGs</vt:lpstr>
      <vt:lpstr>Enriched BP From the Male Only DEGs</vt:lpstr>
      <vt:lpstr>Enriched MF From the Male Only DEGs</vt:lpstr>
      <vt:lpstr>Transcription Factor Binding Motif Enrichment Analysis: Sex Independent DEGs</vt:lpstr>
      <vt:lpstr>Transcription Factor Binding Motif Enrichment Analysis: Male only DEGs</vt:lpstr>
      <vt:lpstr>Metabolomics data</vt:lpstr>
      <vt:lpstr>Top metabolites with enzymes</vt:lpstr>
      <vt:lpstr>Stuff for another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Santiago, John</dc:creator>
  <cp:lastModifiedBy>Santiago, John</cp:lastModifiedBy>
  <cp:revision>5</cp:revision>
  <dcterms:created xsi:type="dcterms:W3CDTF">2024-09-23T13:19:27Z</dcterms:created>
  <dcterms:modified xsi:type="dcterms:W3CDTF">2024-09-25T13:05:16Z</dcterms:modified>
</cp:coreProperties>
</file>